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57" r:id="rId2"/>
    <p:sldId id="350" r:id="rId3"/>
    <p:sldId id="351" r:id="rId4"/>
    <p:sldId id="346" r:id="rId5"/>
    <p:sldId id="347" r:id="rId6"/>
    <p:sldId id="332" r:id="rId7"/>
    <p:sldId id="333" r:id="rId8"/>
    <p:sldId id="348" r:id="rId9"/>
    <p:sldId id="334" r:id="rId10"/>
    <p:sldId id="338" r:id="rId11"/>
    <p:sldId id="349" r:id="rId12"/>
    <p:sldId id="339" r:id="rId13"/>
    <p:sldId id="341" r:id="rId14"/>
    <p:sldId id="342" r:id="rId15"/>
    <p:sldId id="343" r:id="rId16"/>
    <p:sldId id="345"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3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A492AB7-A2B0-41F0-92C9-1AA2EF47C13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39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F99CB9-C2D3-4600-ACD3-A4C3C4828A4C}"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92AB7-A2B0-41F0-92C9-1AA2EF47C131}" type="slidenum">
              <a:rPr lang="en-US" smtClean="0"/>
              <a:t>‹#›</a:t>
            </a:fld>
            <a:endParaRPr lang="en-US"/>
          </a:p>
        </p:txBody>
      </p:sp>
    </p:spTree>
    <p:extLst>
      <p:ext uri="{BB962C8B-B14F-4D97-AF65-F5344CB8AC3E}">
        <p14:creationId xmlns:p14="http://schemas.microsoft.com/office/powerpoint/2010/main" val="197053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70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96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spTree>
    <p:extLst>
      <p:ext uri="{BB962C8B-B14F-4D97-AF65-F5344CB8AC3E}">
        <p14:creationId xmlns:p14="http://schemas.microsoft.com/office/powerpoint/2010/main" val="2065683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59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029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09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52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spTree>
    <p:extLst>
      <p:ext uri="{BB962C8B-B14F-4D97-AF65-F5344CB8AC3E}">
        <p14:creationId xmlns:p14="http://schemas.microsoft.com/office/powerpoint/2010/main" val="195387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99CB9-C2D3-4600-ACD3-A4C3C4828A4C}"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92AB7-A2B0-41F0-92C9-1AA2EF47C13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68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F99CB9-C2D3-4600-ACD3-A4C3C4828A4C}"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92AB7-A2B0-41F0-92C9-1AA2EF47C131}" type="slidenum">
              <a:rPr lang="en-US" smtClean="0"/>
              <a:t>‹#›</a:t>
            </a:fld>
            <a:endParaRPr lang="en-US"/>
          </a:p>
        </p:txBody>
      </p:sp>
    </p:spTree>
    <p:extLst>
      <p:ext uri="{BB962C8B-B14F-4D97-AF65-F5344CB8AC3E}">
        <p14:creationId xmlns:p14="http://schemas.microsoft.com/office/powerpoint/2010/main" val="329316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F99CB9-C2D3-4600-ACD3-A4C3C4828A4C}"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92AB7-A2B0-41F0-92C9-1AA2EF47C13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4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F99CB9-C2D3-4600-ACD3-A4C3C4828A4C}"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92AB7-A2B0-41F0-92C9-1AA2EF47C1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9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99CB9-C2D3-4600-ACD3-A4C3C4828A4C}"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92AB7-A2B0-41F0-92C9-1AA2EF47C131}" type="slidenum">
              <a:rPr lang="en-US" smtClean="0"/>
              <a:t>‹#›</a:t>
            </a:fld>
            <a:endParaRPr lang="en-US"/>
          </a:p>
        </p:txBody>
      </p:sp>
    </p:spTree>
    <p:extLst>
      <p:ext uri="{BB962C8B-B14F-4D97-AF65-F5344CB8AC3E}">
        <p14:creationId xmlns:p14="http://schemas.microsoft.com/office/powerpoint/2010/main" val="287232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F99CB9-C2D3-4600-ACD3-A4C3C4828A4C}"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92AB7-A2B0-41F0-92C9-1AA2EF47C13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10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F99CB9-C2D3-4600-ACD3-A4C3C4828A4C}"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92AB7-A2B0-41F0-92C9-1AA2EF47C131}" type="slidenum">
              <a:rPr lang="en-US" smtClean="0"/>
              <a:t>‹#›</a:t>
            </a:fld>
            <a:endParaRPr lang="en-US"/>
          </a:p>
        </p:txBody>
      </p:sp>
    </p:spTree>
    <p:extLst>
      <p:ext uri="{BB962C8B-B14F-4D97-AF65-F5344CB8AC3E}">
        <p14:creationId xmlns:p14="http://schemas.microsoft.com/office/powerpoint/2010/main" val="106852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99CB9-C2D3-4600-ACD3-A4C3C4828A4C}" type="datetimeFigureOut">
              <a:rPr lang="en-US" smtClean="0"/>
              <a:t>12/1/2023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492AB7-A2B0-41F0-92C9-1AA2EF47C131}" type="slidenum">
              <a:rPr lang="en-US" smtClean="0"/>
              <a:t>‹#›</a:t>
            </a:fld>
            <a:endParaRPr lang="en-US"/>
          </a:p>
        </p:txBody>
      </p:sp>
    </p:spTree>
    <p:extLst>
      <p:ext uri="{BB962C8B-B14F-4D97-AF65-F5344CB8AC3E}">
        <p14:creationId xmlns:p14="http://schemas.microsoft.com/office/powerpoint/2010/main" val="45331618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reastcancer.org/illustrations/i0018.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52975"/>
          </a:xfrm>
        </p:spPr>
        <p:txBody>
          <a:bodyPr/>
          <a:lstStyle/>
          <a:p>
            <a:r>
              <a:rPr lang="en-US" b="1" dirty="0">
                <a:solidFill>
                  <a:srgbClr val="FF0000"/>
                </a:solidFill>
              </a:rPr>
              <a:t>Breast Self Examination</a:t>
            </a:r>
          </a:p>
        </p:txBody>
      </p:sp>
      <p:sp>
        <p:nvSpPr>
          <p:cNvPr id="3" name="Subtitle 2"/>
          <p:cNvSpPr>
            <a:spLocks noGrp="1"/>
          </p:cNvSpPr>
          <p:nvPr>
            <p:ph type="subTitle" idx="1"/>
          </p:nvPr>
        </p:nvSpPr>
        <p:spPr>
          <a:xfrm>
            <a:off x="6436800" y="4118400"/>
            <a:ext cx="3321599" cy="986400"/>
          </a:xfrm>
        </p:spPr>
        <p:txBody>
          <a:bodyPr>
            <a:normAutofit/>
          </a:bodyPr>
          <a:lstStyle/>
          <a:p>
            <a:r>
              <a:rPr lang="ar-IQ" sz="3600" dirty="0" err="1"/>
              <a:t>م.م</a:t>
            </a:r>
            <a:r>
              <a:rPr lang="ar-IQ" sz="3600" dirty="0"/>
              <a:t> هيله مالك سبتي</a:t>
            </a:r>
            <a:r>
              <a:rPr lang="en-US" sz="3600" dirty="0"/>
              <a:t>   </a:t>
            </a:r>
          </a:p>
        </p:txBody>
      </p:sp>
      <p:pic>
        <p:nvPicPr>
          <p:cNvPr id="4" name="صورة 3">
            <a:extLst>
              <a:ext uri="{FF2B5EF4-FFF2-40B4-BE49-F238E27FC236}">
                <a16:creationId xmlns:a16="http://schemas.microsoft.com/office/drawing/2014/main" id="{A7CDD5BA-7F93-8A88-CBE3-26A00E5F3662}"/>
              </a:ext>
            </a:extLst>
          </p:cNvPr>
          <p:cNvPicPr>
            <a:picLocks noChangeAspect="1"/>
          </p:cNvPicPr>
          <p:nvPr/>
        </p:nvPicPr>
        <p:blipFill>
          <a:blip r:embed="rId2"/>
          <a:stretch>
            <a:fillRect/>
          </a:stretch>
        </p:blipFill>
        <p:spPr>
          <a:xfrm>
            <a:off x="2433601" y="2685600"/>
            <a:ext cx="3751199" cy="2750400"/>
          </a:xfrm>
          <a:prstGeom prst="rect">
            <a:avLst/>
          </a:prstGeom>
        </p:spPr>
      </p:pic>
    </p:spTree>
    <p:extLst>
      <p:ext uri="{BB962C8B-B14F-4D97-AF65-F5344CB8AC3E}">
        <p14:creationId xmlns:p14="http://schemas.microsoft.com/office/powerpoint/2010/main" val="411722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D39744-E1BC-6FC1-C246-1D12692E2816}"/>
              </a:ext>
            </a:extLst>
          </p:cNvPr>
          <p:cNvSpPr>
            <a:spLocks noGrp="1"/>
          </p:cNvSpPr>
          <p:nvPr>
            <p:ph type="title"/>
          </p:nvPr>
        </p:nvSpPr>
        <p:spPr>
          <a:xfrm>
            <a:off x="1295402" y="1015544"/>
            <a:ext cx="9601196" cy="1303867"/>
          </a:xfrm>
        </p:spPr>
        <p:txBody>
          <a:bodyPr/>
          <a:lstStyle/>
          <a:p>
            <a:r>
              <a:rPr lang="en-US" altLang="en-US" b="1" dirty="0">
                <a:solidFill>
                  <a:srgbClr val="FF0000"/>
                </a:solidFill>
              </a:rPr>
              <a:t>Steps Breast Self Examination</a:t>
            </a:r>
            <a:endParaRPr lang="en-US" b="1" dirty="0">
              <a:solidFill>
                <a:srgbClr val="FF0000"/>
              </a:solidFill>
            </a:endParaRPr>
          </a:p>
        </p:txBody>
      </p:sp>
      <p:sp>
        <p:nvSpPr>
          <p:cNvPr id="4" name="مربع نص 3">
            <a:extLst>
              <a:ext uri="{FF2B5EF4-FFF2-40B4-BE49-F238E27FC236}">
                <a16:creationId xmlns:a16="http://schemas.microsoft.com/office/drawing/2014/main" id="{E608C6D8-754E-200B-753F-78F75B90AF33}"/>
              </a:ext>
            </a:extLst>
          </p:cNvPr>
          <p:cNvSpPr txBox="1"/>
          <p:nvPr/>
        </p:nvSpPr>
        <p:spPr>
          <a:xfrm>
            <a:off x="1406770" y="2291276"/>
            <a:ext cx="9601196" cy="2800767"/>
          </a:xfrm>
          <a:prstGeom prst="rect">
            <a:avLst/>
          </a:prstGeom>
          <a:noFill/>
        </p:spPr>
        <p:txBody>
          <a:bodyPr wrap="square">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Step 1</a:t>
            </a:r>
          </a:p>
          <a:p>
            <a:pPr algn="l">
              <a:buNone/>
            </a:pPr>
            <a:r>
              <a:rPr lang="en-US" sz="2800" dirty="0">
                <a:latin typeface="Times New Roman" panose="02020603050405020304" pitchFamily="18" charset="0"/>
                <a:cs typeface="Times New Roman" panose="02020603050405020304" pitchFamily="18" charset="0"/>
              </a:rPr>
              <a:t>Observe the movement of breast tissue during the following maneuvers:</a:t>
            </a:r>
          </a:p>
          <a:p>
            <a:pPr algn="l">
              <a:buNone/>
            </a:pPr>
            <a:r>
              <a:rPr lang="en-US" sz="2800" dirty="0">
                <a:latin typeface="Times New Roman" panose="02020603050405020304" pitchFamily="18" charset="0"/>
                <a:cs typeface="Times New Roman" panose="02020603050405020304" pitchFamily="18" charset="0"/>
              </a:rPr>
              <a:t>– Shrug shoulders with hands on hips</a:t>
            </a:r>
          </a:p>
          <a:p>
            <a:pPr algn="l">
              <a:buNone/>
            </a:pPr>
            <a:r>
              <a:rPr lang="en-US" sz="2800" dirty="0">
                <a:latin typeface="Times New Roman" panose="02020603050405020304" pitchFamily="18" charset="0"/>
                <a:cs typeface="Times New Roman" panose="02020603050405020304" pitchFamily="18" charset="0"/>
              </a:rPr>
              <a:t>– Slowly raise arms above head</a:t>
            </a:r>
          </a:p>
          <a:p>
            <a:pPr algn="l">
              <a:buNone/>
            </a:pPr>
            <a:r>
              <a:rPr lang="en-US" sz="2800" dirty="0">
                <a:latin typeface="Times New Roman" panose="02020603050405020304" pitchFamily="18" charset="0"/>
                <a:cs typeface="Times New Roman" panose="02020603050405020304" pitchFamily="18" charset="0"/>
              </a:rPr>
              <a:t>– Lean forward with hands on knees (large breasts only)</a:t>
            </a:r>
          </a:p>
        </p:txBody>
      </p:sp>
    </p:spTree>
    <p:extLst>
      <p:ext uri="{BB962C8B-B14F-4D97-AF65-F5344CB8AC3E}">
        <p14:creationId xmlns:p14="http://schemas.microsoft.com/office/powerpoint/2010/main" val="21031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D76E2BA-8701-7F88-711D-FB79CB108843}"/>
              </a:ext>
            </a:extLst>
          </p:cNvPr>
          <p:cNvPicPr>
            <a:picLocks noChangeAspect="1"/>
          </p:cNvPicPr>
          <p:nvPr/>
        </p:nvPicPr>
        <p:blipFill>
          <a:blip r:embed="rId2"/>
          <a:stretch>
            <a:fillRect/>
          </a:stretch>
        </p:blipFill>
        <p:spPr>
          <a:xfrm>
            <a:off x="1561935" y="1161091"/>
            <a:ext cx="3810330" cy="4535817"/>
          </a:xfrm>
          <a:prstGeom prst="rect">
            <a:avLst/>
          </a:prstGeom>
        </p:spPr>
      </p:pic>
      <p:pic>
        <p:nvPicPr>
          <p:cNvPr id="3" name="صورة 2">
            <a:extLst>
              <a:ext uri="{FF2B5EF4-FFF2-40B4-BE49-F238E27FC236}">
                <a16:creationId xmlns:a16="http://schemas.microsoft.com/office/drawing/2014/main" id="{D6087890-42B4-D67F-E9FA-CEE679CB2A46}"/>
              </a:ext>
            </a:extLst>
          </p:cNvPr>
          <p:cNvPicPr>
            <a:picLocks noChangeAspect="1"/>
          </p:cNvPicPr>
          <p:nvPr/>
        </p:nvPicPr>
        <p:blipFill>
          <a:blip r:embed="rId3"/>
          <a:stretch>
            <a:fillRect/>
          </a:stretch>
        </p:blipFill>
        <p:spPr>
          <a:xfrm>
            <a:off x="6096000" y="1161091"/>
            <a:ext cx="4389500" cy="4535817"/>
          </a:xfrm>
          <a:prstGeom prst="rect">
            <a:avLst/>
          </a:prstGeom>
        </p:spPr>
      </p:pic>
    </p:spTree>
    <p:extLst>
      <p:ext uri="{BB962C8B-B14F-4D97-AF65-F5344CB8AC3E}">
        <p14:creationId xmlns:p14="http://schemas.microsoft.com/office/powerpoint/2010/main" val="67772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A6C5B88-488E-8D2E-849C-AAE706DEC192}"/>
              </a:ext>
            </a:extLst>
          </p:cNvPr>
          <p:cNvSpPr txBox="1"/>
          <p:nvPr/>
        </p:nvSpPr>
        <p:spPr>
          <a:xfrm>
            <a:off x="1011115" y="905608"/>
            <a:ext cx="10243038" cy="823752"/>
          </a:xfrm>
          <a:prstGeom prst="rect">
            <a:avLst/>
          </a:prstGeom>
          <a:noFill/>
        </p:spPr>
        <p:txBody>
          <a:bodyPr wrap="square">
            <a:spAutoFit/>
          </a:bodyPr>
          <a:lstStyle/>
          <a:p>
            <a:pPr eaLnBrk="1" hangingPunct="1">
              <a:lnSpc>
                <a:spcPct val="150000"/>
              </a:lnSpc>
            </a:pPr>
            <a:r>
              <a:rPr lang="en-US" altLang="en-US" sz="3600" b="1" dirty="0">
                <a:solidFill>
                  <a:srgbClr val="FF0000"/>
                </a:solidFill>
                <a:latin typeface="Times New Roman" panose="02020603050405020304" pitchFamily="18" charset="0"/>
                <a:cs typeface="Times New Roman" panose="02020603050405020304" pitchFamily="18" charset="0"/>
              </a:rPr>
              <a:t>Step 2 </a:t>
            </a:r>
          </a:p>
        </p:txBody>
      </p:sp>
      <p:sp>
        <p:nvSpPr>
          <p:cNvPr id="6" name="مربع نص 5">
            <a:extLst>
              <a:ext uri="{FF2B5EF4-FFF2-40B4-BE49-F238E27FC236}">
                <a16:creationId xmlns:a16="http://schemas.microsoft.com/office/drawing/2014/main" id="{319A390B-DAB4-0E7E-2C45-4D14C95A678B}"/>
              </a:ext>
            </a:extLst>
          </p:cNvPr>
          <p:cNvSpPr txBox="1"/>
          <p:nvPr/>
        </p:nvSpPr>
        <p:spPr>
          <a:xfrm>
            <a:off x="1202348" y="1729360"/>
            <a:ext cx="8785714" cy="2958502"/>
          </a:xfrm>
          <a:prstGeom prst="rect">
            <a:avLst/>
          </a:prstGeom>
          <a:noFill/>
        </p:spPr>
        <p:txBody>
          <a:bodyPr wrap="square">
            <a:spAutoFit/>
          </a:bodyPr>
          <a:lstStyle/>
          <a:p>
            <a:pPr algn="l">
              <a:lnSpc>
                <a:spcPct val="150000"/>
              </a:lnSpc>
            </a:pPr>
            <a:r>
              <a:rPr lang="en-US" sz="3200" dirty="0">
                <a:latin typeface="Times New Roman" panose="02020603050405020304" pitchFamily="18" charset="0"/>
                <a:cs typeface="Times New Roman" panose="02020603050405020304" pitchFamily="18" charset="0"/>
              </a:rPr>
              <a:t>• While the woman at the mirror, gently squeeze each nipple between finger and thumb and check for nipple discharge (this could be a milky or yellow fluid or blood). </a:t>
            </a:r>
          </a:p>
        </p:txBody>
      </p:sp>
    </p:spTree>
    <p:extLst>
      <p:ext uri="{BB962C8B-B14F-4D97-AF65-F5344CB8AC3E}">
        <p14:creationId xmlns:p14="http://schemas.microsoft.com/office/powerpoint/2010/main" val="113114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040397-277A-D9D0-34BE-AC5C6D259591}"/>
              </a:ext>
            </a:extLst>
          </p:cNvPr>
          <p:cNvSpPr>
            <a:spLocks noGrp="1"/>
          </p:cNvSpPr>
          <p:nvPr>
            <p:ph type="title"/>
          </p:nvPr>
        </p:nvSpPr>
        <p:spPr/>
        <p:txBody>
          <a:bodyPr/>
          <a:lstStyle/>
          <a:p>
            <a:r>
              <a:rPr lang="en-US" b="1" dirty="0">
                <a:solidFill>
                  <a:srgbClr val="FF0000"/>
                </a:solidFill>
              </a:rPr>
              <a:t>Step 3</a:t>
            </a:r>
          </a:p>
        </p:txBody>
      </p:sp>
      <p:sp>
        <p:nvSpPr>
          <p:cNvPr id="6" name="مربع نص 5">
            <a:extLst>
              <a:ext uri="{FF2B5EF4-FFF2-40B4-BE49-F238E27FC236}">
                <a16:creationId xmlns:a16="http://schemas.microsoft.com/office/drawing/2014/main" id="{A2E87C01-9378-BDA0-D9CC-3174656197DA}"/>
              </a:ext>
            </a:extLst>
          </p:cNvPr>
          <p:cNvSpPr txBox="1"/>
          <p:nvPr/>
        </p:nvSpPr>
        <p:spPr>
          <a:xfrm>
            <a:off x="1295403" y="2547236"/>
            <a:ext cx="9601196" cy="3600986"/>
          </a:xfrm>
          <a:prstGeom prst="rect">
            <a:avLst/>
          </a:prstGeom>
          <a:noFill/>
        </p:spPr>
        <p:txBody>
          <a:bodyPr wrap="square">
            <a:spAutoFit/>
          </a:bodyPr>
          <a:lstStyle/>
          <a:p>
            <a:pPr algn="l">
              <a:buNone/>
            </a:pPr>
            <a:r>
              <a:rPr lang="en-US" sz="2800" dirty="0">
                <a:latin typeface="Times New Roman" panose="02020603050405020304" pitchFamily="18" charset="0"/>
                <a:cs typeface="Times New Roman" panose="02020603050405020304" pitchFamily="18" charset="0"/>
              </a:rPr>
              <a:t>1. Lie down </a:t>
            </a:r>
          </a:p>
          <a:p>
            <a:pPr algn="l">
              <a:buNone/>
            </a:pPr>
            <a:r>
              <a:rPr lang="en-US" sz="2800" dirty="0">
                <a:latin typeface="Times New Roman" panose="02020603050405020304" pitchFamily="18" charset="0"/>
                <a:cs typeface="Times New Roman" panose="02020603050405020304" pitchFamily="18" charset="0"/>
              </a:rPr>
              <a:t>2. Flatten the breast by placing a pillow under the shoulder on the side being examined.</a:t>
            </a:r>
          </a:p>
          <a:p>
            <a:pPr algn="l">
              <a:buNone/>
            </a:pPr>
            <a:r>
              <a:rPr lang="en-US" sz="2800" dirty="0">
                <a:latin typeface="Times New Roman" panose="02020603050405020304" pitchFamily="18" charset="0"/>
                <a:cs typeface="Times New Roman" panose="02020603050405020304" pitchFamily="18" charset="0"/>
              </a:rPr>
              <a:t> 3. Put one hand behind the head </a:t>
            </a:r>
          </a:p>
          <a:p>
            <a:pPr algn="l">
              <a:buNone/>
            </a:pPr>
            <a:r>
              <a:rPr lang="en-US" sz="2800" dirty="0">
                <a:latin typeface="Times New Roman" panose="02020603050405020304" pitchFamily="18" charset="0"/>
                <a:cs typeface="Times New Roman" panose="02020603050405020304" pitchFamily="18" charset="0"/>
              </a:rPr>
              <a:t>4. Use finger pads of three middle fingers to feel for lumps or thickening. </a:t>
            </a:r>
          </a:p>
          <a:p>
            <a:pPr algn="l">
              <a:buNone/>
            </a:pPr>
            <a:r>
              <a:rPr lang="en-US" sz="2800" dirty="0">
                <a:latin typeface="Times New Roman" panose="02020603050405020304" pitchFamily="18" charset="0"/>
                <a:cs typeface="Times New Roman" panose="02020603050405020304" pitchFamily="18" charset="0"/>
              </a:rPr>
              <a:t>5. Press firmly enough to distinguish deferent breast texture.</a:t>
            </a:r>
          </a:p>
          <a:p>
            <a:pPr algn="l">
              <a:buNone/>
            </a:pPr>
            <a:r>
              <a:rPr lang="en-US" sz="3200" dirty="0"/>
              <a:t> </a:t>
            </a:r>
            <a:endParaRPr lang="ar-IQ" sz="3200" dirty="0"/>
          </a:p>
        </p:txBody>
      </p:sp>
    </p:spTree>
    <p:extLst>
      <p:ext uri="{BB962C8B-B14F-4D97-AF65-F5344CB8AC3E}">
        <p14:creationId xmlns:p14="http://schemas.microsoft.com/office/powerpoint/2010/main" val="142412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76424DB-AB57-CCDB-D6E1-E0A1B4891BE9}"/>
              </a:ext>
            </a:extLst>
          </p:cNvPr>
          <p:cNvSpPr txBox="1"/>
          <p:nvPr/>
        </p:nvSpPr>
        <p:spPr>
          <a:xfrm>
            <a:off x="794238" y="513073"/>
            <a:ext cx="10603523" cy="5831853"/>
          </a:xfrm>
          <a:prstGeom prst="rect">
            <a:avLst/>
          </a:prstGeom>
          <a:noFill/>
        </p:spPr>
        <p:txBody>
          <a:bodyPr wrap="square">
            <a:spAutoFit/>
          </a:bodyPr>
          <a:lstStyle/>
          <a:p>
            <a:pPr algn="l">
              <a:lnSpc>
                <a:spcPct val="150000"/>
              </a:lnSpc>
              <a:buNone/>
            </a:pPr>
            <a:r>
              <a:rPr lang="en-US" sz="2800" dirty="0">
                <a:latin typeface="Times New Roman" panose="02020603050405020304" pitchFamily="18" charset="0"/>
                <a:cs typeface="Times New Roman" panose="02020603050405020304" pitchFamily="18" charset="0"/>
              </a:rPr>
              <a:t>6. Move around the breast in a set way she can chose the circle movement, up and down line or the wedge movement</a:t>
            </a:r>
            <a:endParaRPr lang="en-US" sz="2400" dirty="0">
              <a:latin typeface="Times New Roman" panose="02020603050405020304" pitchFamily="18" charset="0"/>
              <a:cs typeface="Times New Roman" panose="02020603050405020304" pitchFamily="18" charset="0"/>
            </a:endParaRPr>
          </a:p>
          <a:p>
            <a:pPr algn="l">
              <a:lnSpc>
                <a:spcPct val="150000"/>
              </a:lnSpc>
              <a:buNone/>
            </a:pPr>
            <a:r>
              <a:rPr lang="en-US" sz="2800" dirty="0">
                <a:latin typeface="Times New Roman" panose="02020603050405020304" pitchFamily="18" charset="0"/>
                <a:cs typeface="Times New Roman" panose="02020603050405020304" pitchFamily="18" charset="0"/>
              </a:rPr>
              <a:t>7. Use the same way each time to remember how the breast feels. </a:t>
            </a:r>
          </a:p>
          <a:p>
            <a:pPr algn="l">
              <a:lnSpc>
                <a:spcPct val="150000"/>
              </a:lnSpc>
              <a:buNone/>
            </a:pPr>
            <a:r>
              <a:rPr lang="en-US" sz="2800" dirty="0">
                <a:latin typeface="Times New Roman" panose="02020603050405020304" pitchFamily="18" charset="0"/>
                <a:cs typeface="Times New Roman" panose="02020603050405020304" pitchFamily="18" charset="0"/>
              </a:rPr>
              <a:t>8. Examine the other breast the same way </a:t>
            </a:r>
          </a:p>
          <a:p>
            <a:pPr algn="l">
              <a:lnSpc>
                <a:spcPct val="150000"/>
              </a:lnSpc>
              <a:buNone/>
            </a:pPr>
            <a:r>
              <a:rPr lang="en-US" sz="2800" dirty="0">
                <a:latin typeface="Times New Roman" panose="02020603050405020304" pitchFamily="18" charset="0"/>
                <a:cs typeface="Times New Roman" panose="02020603050405020304" pitchFamily="18" charset="0"/>
              </a:rPr>
              <a:t>9. Inspect the breast while looking in the mirror with the hands at sides look: dimpling of skin, swelling, reddening, asymmetry, or change in the nipple </a:t>
            </a:r>
          </a:p>
          <a:p>
            <a:pPr algn="l">
              <a:lnSpc>
                <a:spcPct val="150000"/>
              </a:lnSpc>
              <a:buNone/>
            </a:pPr>
            <a:r>
              <a:rPr lang="en-US" sz="2800" dirty="0">
                <a:latin typeface="Times New Roman" panose="02020603050405020304" pitchFamily="18" charset="0"/>
                <a:cs typeface="Times New Roman" panose="02020603050405020304" pitchFamily="18" charset="0"/>
              </a:rPr>
              <a:t>10. She may want to palpate the breast while taking a shower when the skin is wet and lumps may be easier to feel.</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39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780A703-BBEA-A2D4-DFA4-F53817DF9672}"/>
              </a:ext>
            </a:extLst>
          </p:cNvPr>
          <p:cNvPicPr>
            <a:picLocks noChangeAspect="1"/>
          </p:cNvPicPr>
          <p:nvPr/>
        </p:nvPicPr>
        <p:blipFill>
          <a:blip r:embed="rId2"/>
          <a:stretch>
            <a:fillRect/>
          </a:stretch>
        </p:blipFill>
        <p:spPr>
          <a:xfrm>
            <a:off x="1600200" y="669471"/>
            <a:ext cx="8572499" cy="5527221"/>
          </a:xfrm>
          <a:prstGeom prst="rect">
            <a:avLst/>
          </a:prstGeom>
        </p:spPr>
      </p:pic>
    </p:spTree>
    <p:extLst>
      <p:ext uri="{BB962C8B-B14F-4D97-AF65-F5344CB8AC3E}">
        <p14:creationId xmlns:p14="http://schemas.microsoft.com/office/powerpoint/2010/main" val="39513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3D5BD94-4AA3-1194-2EB5-633DF3AC6E04}"/>
              </a:ext>
            </a:extLst>
          </p:cNvPr>
          <p:cNvPicPr>
            <a:picLocks noChangeAspect="1"/>
          </p:cNvPicPr>
          <p:nvPr/>
        </p:nvPicPr>
        <p:blipFill>
          <a:blip r:embed="rId2"/>
          <a:stretch>
            <a:fillRect/>
          </a:stretch>
        </p:blipFill>
        <p:spPr>
          <a:xfrm>
            <a:off x="3037115" y="685801"/>
            <a:ext cx="5674178" cy="5527220"/>
          </a:xfrm>
          <a:prstGeom prst="rect">
            <a:avLst/>
          </a:prstGeom>
        </p:spPr>
      </p:pic>
    </p:spTree>
    <p:extLst>
      <p:ext uri="{BB962C8B-B14F-4D97-AF65-F5344CB8AC3E}">
        <p14:creationId xmlns:p14="http://schemas.microsoft.com/office/powerpoint/2010/main" val="227640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ow To Write A Thank You Note In Five Easy Ste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0317" y="683173"/>
            <a:ext cx="10562897" cy="547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6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6434246-354C-A974-E6DC-5283F89FAD19}"/>
              </a:ext>
            </a:extLst>
          </p:cNvPr>
          <p:cNvSpPr txBox="1"/>
          <p:nvPr/>
        </p:nvSpPr>
        <p:spPr>
          <a:xfrm>
            <a:off x="847200" y="626400"/>
            <a:ext cx="5248800" cy="4893647"/>
          </a:xfrm>
          <a:prstGeom prst="rect">
            <a:avLst/>
          </a:prstGeom>
          <a:noFill/>
        </p:spPr>
        <p:txBody>
          <a:bodyPr wrap="square">
            <a:spAutoFit/>
          </a:bodyPr>
          <a:lstStyle/>
          <a:p>
            <a:endParaRPr lang="en-US" sz="2800" b="0" i="0" dirty="0">
              <a:solidFill>
                <a:srgbClr val="4D5156"/>
              </a:solidFill>
              <a:effectLst/>
              <a:latin typeface="Times New Roman" panose="02020603050405020304" pitchFamily="18" charset="0"/>
              <a:cs typeface="Times New Roman" panose="02020603050405020304" pitchFamily="18" charset="0"/>
            </a:endParaRPr>
          </a:p>
          <a:p>
            <a:r>
              <a:rPr lang="en-US" sz="3200" b="1" i="0" dirty="0">
                <a:solidFill>
                  <a:srgbClr val="FF0000"/>
                </a:solidFill>
                <a:effectLst/>
                <a:latin typeface="Times New Roman" panose="02020603050405020304" pitchFamily="18" charset="0"/>
                <a:cs typeface="Times New Roman" panose="02020603050405020304" pitchFamily="18" charset="0"/>
              </a:rPr>
              <a:t>Anatomy of </a:t>
            </a:r>
            <a:r>
              <a:rPr lang="en-US" sz="3200" b="1" dirty="0">
                <a:solidFill>
                  <a:srgbClr val="FF0000"/>
                </a:solidFill>
                <a:latin typeface="Times New Roman" panose="02020603050405020304" pitchFamily="18" charset="0"/>
                <a:cs typeface="Times New Roman" panose="02020603050405020304" pitchFamily="18" charset="0"/>
              </a:rPr>
              <a:t>the </a:t>
            </a:r>
            <a:r>
              <a:rPr lang="en-US" sz="3200" b="1" i="0" dirty="0">
                <a:solidFill>
                  <a:srgbClr val="FF0000"/>
                </a:solidFill>
                <a:effectLst/>
                <a:latin typeface="Times New Roman" panose="02020603050405020304" pitchFamily="18" charset="0"/>
                <a:cs typeface="Times New Roman" panose="02020603050405020304" pitchFamily="18" charset="0"/>
              </a:rPr>
              <a:t>breast</a:t>
            </a:r>
          </a:p>
          <a:p>
            <a:r>
              <a:rPr lang="en-US" sz="2800" dirty="0">
                <a:solidFill>
                  <a:srgbClr val="4D5156"/>
                </a:solidFill>
                <a:latin typeface="Times New Roman" panose="02020603050405020304" pitchFamily="18" charset="0"/>
                <a:cs typeface="Times New Roman" panose="02020603050405020304" pitchFamily="18" charset="0"/>
              </a:rPr>
              <a:t>A breast</a:t>
            </a:r>
            <a:r>
              <a:rPr lang="en-US" sz="2800" b="0" i="0" dirty="0">
                <a:solidFill>
                  <a:srgbClr val="4D5156"/>
                </a:solidFill>
                <a:effectLst/>
                <a:latin typeface="Times New Roman" panose="02020603050405020304" pitchFamily="18" charset="0"/>
                <a:cs typeface="Times New Roman" panose="02020603050405020304" pitchFamily="18" charset="0"/>
              </a:rPr>
              <a:t> is made up of three main parts: </a:t>
            </a:r>
            <a:r>
              <a:rPr lang="en-US" sz="2800" b="0" i="0" dirty="0">
                <a:solidFill>
                  <a:srgbClr val="040C28"/>
                </a:solidFill>
                <a:effectLst/>
                <a:latin typeface="Times New Roman" panose="02020603050405020304" pitchFamily="18" charset="0"/>
                <a:cs typeface="Times New Roman" panose="02020603050405020304" pitchFamily="18" charset="0"/>
              </a:rPr>
              <a:t>lobules, ducts, and connective tissue</a:t>
            </a:r>
            <a:r>
              <a:rPr lang="en-US" sz="2800" b="0" i="0" dirty="0">
                <a:solidFill>
                  <a:srgbClr val="4D5156"/>
                </a:solidFill>
                <a:effectLst/>
                <a:latin typeface="Times New Roman" panose="02020603050405020304" pitchFamily="18" charset="0"/>
                <a:cs typeface="Times New Roman" panose="02020603050405020304" pitchFamily="18" charset="0"/>
              </a:rPr>
              <a:t>. The lobules are the glands that produce milk. The ducts are tubes that carry milk to the nipple. The connective tissue (which consists of fibrous and fatty tissue) surrounds and holds everything together.</a:t>
            </a:r>
            <a:endParaRPr lang="en-US" sz="2800" dirty="0">
              <a:latin typeface="Times New Roman" panose="02020603050405020304" pitchFamily="18" charset="0"/>
              <a:cs typeface="Times New Roman" panose="02020603050405020304" pitchFamily="18" charset="0"/>
            </a:endParaRPr>
          </a:p>
        </p:txBody>
      </p:sp>
      <p:pic>
        <p:nvPicPr>
          <p:cNvPr id="8" name="صورة 7">
            <a:extLst>
              <a:ext uri="{FF2B5EF4-FFF2-40B4-BE49-F238E27FC236}">
                <a16:creationId xmlns:a16="http://schemas.microsoft.com/office/drawing/2014/main" id="{1D493CB5-12B4-219A-DA0A-8A0A048593F4}"/>
              </a:ext>
            </a:extLst>
          </p:cNvPr>
          <p:cNvPicPr>
            <a:picLocks noChangeAspect="1"/>
          </p:cNvPicPr>
          <p:nvPr/>
        </p:nvPicPr>
        <p:blipFill>
          <a:blip r:embed="rId2"/>
          <a:stretch>
            <a:fillRect/>
          </a:stretch>
        </p:blipFill>
        <p:spPr>
          <a:xfrm>
            <a:off x="6307200" y="835200"/>
            <a:ext cx="4694400" cy="5155200"/>
          </a:xfrm>
          <a:prstGeom prst="rect">
            <a:avLst/>
          </a:prstGeom>
        </p:spPr>
      </p:pic>
    </p:spTree>
    <p:extLst>
      <p:ext uri="{BB962C8B-B14F-4D97-AF65-F5344CB8AC3E}">
        <p14:creationId xmlns:p14="http://schemas.microsoft.com/office/powerpoint/2010/main" val="71932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EF032BB-5BB5-AF15-27F7-79A526F98920}"/>
              </a:ext>
            </a:extLst>
          </p:cNvPr>
          <p:cNvPicPr>
            <a:picLocks noChangeAspect="1"/>
          </p:cNvPicPr>
          <p:nvPr/>
        </p:nvPicPr>
        <p:blipFill>
          <a:blip r:embed="rId2"/>
          <a:stretch>
            <a:fillRect/>
          </a:stretch>
        </p:blipFill>
        <p:spPr>
          <a:xfrm>
            <a:off x="3369279" y="993437"/>
            <a:ext cx="5194242" cy="4871126"/>
          </a:xfrm>
          <a:prstGeom prst="rect">
            <a:avLst/>
          </a:prstGeom>
        </p:spPr>
      </p:pic>
    </p:spTree>
    <p:extLst>
      <p:ext uri="{BB962C8B-B14F-4D97-AF65-F5344CB8AC3E}">
        <p14:creationId xmlns:p14="http://schemas.microsoft.com/office/powerpoint/2010/main" val="186827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E05729F-75DB-66A9-55B2-96F3ADC45C09}"/>
              </a:ext>
            </a:extLst>
          </p:cNvPr>
          <p:cNvSpPr txBox="1"/>
          <p:nvPr/>
        </p:nvSpPr>
        <p:spPr>
          <a:xfrm>
            <a:off x="1066800" y="1361611"/>
            <a:ext cx="10058400" cy="4401205"/>
          </a:xfrm>
          <a:prstGeom prst="rect">
            <a:avLst/>
          </a:prstGeom>
          <a:noFill/>
        </p:spPr>
        <p:txBody>
          <a:bodyPr wrap="square">
            <a:spAutoFit/>
          </a:bodyPr>
          <a:lstStyle/>
          <a:p>
            <a:pPr algn="l">
              <a:buNone/>
            </a:pPr>
            <a:r>
              <a:rPr lang="en-US" sz="3600" b="1" dirty="0">
                <a:solidFill>
                  <a:srgbClr val="FF0000"/>
                </a:solidFill>
                <a:latin typeface="Times New Roman" panose="02020603050405020304" pitchFamily="18" charset="0"/>
                <a:cs typeface="Times New Roman" panose="02020603050405020304" pitchFamily="18" charset="0"/>
              </a:rPr>
              <a:t>Definition :</a:t>
            </a:r>
          </a:p>
          <a:p>
            <a:pPr algn="l">
              <a:buNone/>
            </a:pPr>
            <a:r>
              <a:rPr lang="en-US" sz="3600" dirty="0">
                <a:latin typeface="Times New Roman" panose="02020603050405020304" pitchFamily="18" charset="0"/>
                <a:cs typeface="Times New Roman" panose="02020603050405020304" pitchFamily="18" charset="0"/>
              </a:rPr>
              <a:t>A breast self-exam is a screening technique she can do at home to check for breast lumps.</a:t>
            </a:r>
          </a:p>
          <a:p>
            <a:pPr algn="l">
              <a:buNone/>
            </a:pPr>
            <a:endParaRPr lang="en-US" sz="3600" b="1" dirty="0">
              <a:solidFill>
                <a:srgbClr val="FF0000"/>
              </a:solidFill>
              <a:latin typeface="Times New Roman" panose="02020603050405020304" pitchFamily="18" charset="0"/>
              <a:cs typeface="Times New Roman" panose="02020603050405020304" pitchFamily="18" charset="0"/>
            </a:endParaRPr>
          </a:p>
          <a:p>
            <a:pPr algn="l">
              <a:buNone/>
            </a:pPr>
            <a:r>
              <a:rPr lang="en-US" sz="3600" b="1" dirty="0">
                <a:solidFill>
                  <a:srgbClr val="FF0000"/>
                </a:solidFill>
                <a:latin typeface="Times New Roman" panose="02020603050405020304" pitchFamily="18" charset="0"/>
                <a:cs typeface="Times New Roman" panose="02020603050405020304" pitchFamily="18" charset="0"/>
              </a:rPr>
              <a:t>Purpose </a:t>
            </a:r>
            <a:r>
              <a:rPr lang="en-US" sz="3600" dirty="0">
                <a:solidFill>
                  <a:srgbClr val="FF0000"/>
                </a:solidFill>
                <a:latin typeface="Times New Roman" panose="02020603050405020304" pitchFamily="18" charset="0"/>
                <a:cs typeface="Times New Roman" panose="02020603050405020304" pitchFamily="18" charset="0"/>
              </a:rPr>
              <a:t>:</a:t>
            </a:r>
          </a:p>
          <a:p>
            <a:pPr algn="l">
              <a:buNone/>
            </a:pPr>
            <a:r>
              <a:rPr lang="en-US" sz="3600" dirty="0">
                <a:latin typeface="Times New Roman" panose="02020603050405020304" pitchFamily="18" charset="0"/>
                <a:cs typeface="Times New Roman" panose="02020603050405020304" pitchFamily="18" charset="0"/>
              </a:rPr>
              <a:t>A breast self-exam is a screening technique can do at home to check for breast lumps.</a:t>
            </a:r>
          </a:p>
          <a:p>
            <a:pPr algn="l">
              <a:buNone/>
            </a:pP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943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E3E0DB6-F841-05C2-DF85-FA03145A70F5}"/>
              </a:ext>
            </a:extLst>
          </p:cNvPr>
          <p:cNvSpPr txBox="1"/>
          <p:nvPr/>
        </p:nvSpPr>
        <p:spPr>
          <a:xfrm>
            <a:off x="1338943" y="1408837"/>
            <a:ext cx="9356271" cy="4524315"/>
          </a:xfrm>
          <a:prstGeom prst="rect">
            <a:avLst/>
          </a:prstGeom>
          <a:noFill/>
        </p:spPr>
        <p:txBody>
          <a:bodyPr wrap="square">
            <a:spAutoFit/>
          </a:bodyPr>
          <a:lstStyle/>
          <a:p>
            <a:pPr algn="l">
              <a:buNone/>
            </a:pPr>
            <a:r>
              <a:rPr lang="en-US" sz="3200" b="1" dirty="0">
                <a:solidFill>
                  <a:srgbClr val="FF0000"/>
                </a:solidFill>
                <a:latin typeface="Times New Roman" panose="02020603050405020304" pitchFamily="18" charset="0"/>
                <a:cs typeface="Times New Roman" panose="02020603050405020304" pitchFamily="18" charset="0"/>
              </a:rPr>
              <a:t>A breast self-exam can help screen for early detection of : </a:t>
            </a:r>
          </a:p>
          <a:p>
            <a:pPr algn="l">
              <a:buNone/>
            </a:pPr>
            <a:r>
              <a:rPr lang="en-US" sz="3200" dirty="0">
                <a:latin typeface="Times New Roman" panose="02020603050405020304" pitchFamily="18" charset="0"/>
                <a:cs typeface="Times New Roman" panose="02020603050405020304" pitchFamily="18" charset="0"/>
              </a:rPr>
              <a:t>1. tumors </a:t>
            </a:r>
          </a:p>
          <a:p>
            <a:pPr algn="l">
              <a:buNone/>
            </a:pPr>
            <a:r>
              <a:rPr lang="en-US" sz="3200" dirty="0">
                <a:latin typeface="Times New Roman" panose="02020603050405020304" pitchFamily="18" charset="0"/>
                <a:cs typeface="Times New Roman" panose="02020603050405020304" pitchFamily="18" charset="0"/>
              </a:rPr>
              <a:t>2. cysts </a:t>
            </a:r>
          </a:p>
          <a:p>
            <a:pPr algn="l">
              <a:buNone/>
            </a:pPr>
            <a:r>
              <a:rPr lang="en-US" sz="3200" dirty="0">
                <a:latin typeface="Times New Roman" panose="02020603050405020304" pitchFamily="18" charset="0"/>
                <a:cs typeface="Times New Roman" panose="02020603050405020304" pitchFamily="18" charset="0"/>
              </a:rPr>
              <a:t>3. other abnormalities in the breasts</a:t>
            </a:r>
          </a:p>
          <a:p>
            <a:pPr algn="l">
              <a:buNone/>
            </a:pPr>
            <a:endParaRPr lang="en-US" sz="3200" b="1" dirty="0">
              <a:solidFill>
                <a:srgbClr val="FF0000"/>
              </a:solidFill>
              <a:latin typeface="Times New Roman" panose="02020603050405020304" pitchFamily="18" charset="0"/>
              <a:cs typeface="Times New Roman" panose="02020603050405020304" pitchFamily="18" charset="0"/>
            </a:endParaRPr>
          </a:p>
          <a:p>
            <a:pPr algn="l">
              <a:buNone/>
            </a:pPr>
            <a:r>
              <a:rPr lang="en-US" sz="3200" b="1" dirty="0">
                <a:solidFill>
                  <a:srgbClr val="FF0000"/>
                </a:solidFill>
                <a:latin typeface="Times New Roman" panose="02020603050405020304" pitchFamily="18" charset="0"/>
                <a:cs typeface="Times New Roman" panose="02020603050405020304" pitchFamily="18" charset="0"/>
              </a:rPr>
              <a:t>Exam:</a:t>
            </a:r>
          </a:p>
          <a:p>
            <a:pPr algn="l">
              <a:buNone/>
            </a:pP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monthly, day 5-7 of menstrual cycle; after menopause same day each month</a:t>
            </a:r>
          </a:p>
        </p:txBody>
      </p:sp>
    </p:spTree>
    <p:extLst>
      <p:ext uri="{BB962C8B-B14F-4D97-AF65-F5344CB8AC3E}">
        <p14:creationId xmlns:p14="http://schemas.microsoft.com/office/powerpoint/2010/main" val="415355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6F0F65-3189-30B8-8337-EC6518587E7D}"/>
              </a:ext>
            </a:extLst>
          </p:cNvPr>
          <p:cNvSpPr>
            <a:spLocks noGrp="1"/>
          </p:cNvSpPr>
          <p:nvPr>
            <p:ph type="title"/>
          </p:nvPr>
        </p:nvSpPr>
        <p:spPr/>
        <p:txBody>
          <a:bodyPr>
            <a:normAutofit fontScale="90000"/>
          </a:bodyPr>
          <a:lstStyle/>
          <a:p>
            <a:r>
              <a:rPr lang="en-US" altLang="en-US" b="1" dirty="0">
                <a:solidFill>
                  <a:srgbClr val="FF0000"/>
                </a:solidFill>
                <a:latin typeface="Times New Roman" panose="02020603050405020304" pitchFamily="18" charset="0"/>
                <a:cs typeface="Times New Roman" panose="02020603050405020304" pitchFamily="18" charset="0"/>
              </a:rPr>
              <a:t>Physical assessment findings in a healthy adult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54BB5A0F-9FB8-B8F5-6E2A-EC1FB64CD869}"/>
              </a:ext>
            </a:extLst>
          </p:cNvPr>
          <p:cNvSpPr>
            <a:spLocks noGrp="1"/>
          </p:cNvSpPr>
          <p:nvPr>
            <p:ph idx="1"/>
          </p:nvPr>
        </p:nvSpPr>
        <p:spPr>
          <a:xfrm>
            <a:off x="3862698" y="3008119"/>
            <a:ext cx="3913975" cy="3312130"/>
          </a:xfrm>
        </p:spPr>
        <p:txBody>
          <a:bodyPr/>
          <a:lstStyle/>
          <a:p>
            <a:pPr marL="609600" indent="-609600" eaLnBrk="1" hangingPunct="1">
              <a:buFontTx/>
              <a:buAutoNum type="alphaUcPeriod"/>
            </a:pPr>
            <a:r>
              <a:rPr lang="en-US" altLang="en-US" sz="3200" dirty="0">
                <a:solidFill>
                  <a:schemeClr val="tx1"/>
                </a:solidFill>
                <a:latin typeface="Times New Roman" panose="02020603050405020304" pitchFamily="18" charset="0"/>
                <a:cs typeface="Times New Roman" panose="02020603050405020304" pitchFamily="18" charset="0"/>
              </a:rPr>
              <a:t>By inspection</a:t>
            </a:r>
          </a:p>
          <a:p>
            <a:pPr marL="609600" indent="-609600" eaLnBrk="1" hangingPunct="1">
              <a:buFontTx/>
              <a:buAutoNum type="alphaUcPeriod"/>
            </a:pPr>
            <a:r>
              <a:rPr lang="en-US" altLang="en-US" sz="3200" dirty="0">
                <a:solidFill>
                  <a:schemeClr val="tx1"/>
                </a:solidFill>
                <a:latin typeface="Times New Roman" panose="02020603050405020304" pitchFamily="18" charset="0"/>
                <a:cs typeface="Times New Roman" panose="02020603050405020304" pitchFamily="18" charset="0"/>
              </a:rPr>
              <a:t>By palpation</a:t>
            </a:r>
          </a:p>
          <a:p>
            <a:endParaRPr lang="en-US" dirty="0"/>
          </a:p>
        </p:txBody>
      </p:sp>
    </p:spTree>
    <p:extLst>
      <p:ext uri="{BB962C8B-B14F-4D97-AF65-F5344CB8AC3E}">
        <p14:creationId xmlns:p14="http://schemas.microsoft.com/office/powerpoint/2010/main" val="91388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FDC0EE-37DF-592D-B259-828E30A859BC}"/>
              </a:ext>
            </a:extLst>
          </p:cNvPr>
          <p:cNvSpPr>
            <a:spLocks noGrp="1"/>
          </p:cNvSpPr>
          <p:nvPr>
            <p:ph type="title"/>
          </p:nvPr>
        </p:nvSpPr>
        <p:spPr/>
        <p:txBody>
          <a:bodyPr/>
          <a:lstStyle/>
          <a:p>
            <a:r>
              <a:rPr lang="en-US" altLang="en-US" b="1" dirty="0">
                <a:solidFill>
                  <a:srgbClr val="FF0000"/>
                </a:solidFill>
                <a:latin typeface="Times New Roman" panose="02020603050405020304" pitchFamily="18" charset="0"/>
                <a:cs typeface="Times New Roman" panose="02020603050405020304" pitchFamily="18" charset="0"/>
              </a:rPr>
              <a:t>By inspection the breast should be: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A3DE9BE3-3403-B31E-C856-DCDBE455CD6F}"/>
              </a:ext>
            </a:extLst>
          </p:cNvPr>
          <p:cNvSpPr>
            <a:spLocks noGrp="1"/>
          </p:cNvSpPr>
          <p:nvPr>
            <p:ph idx="1"/>
          </p:nvPr>
        </p:nvSpPr>
        <p:spPr/>
        <p:txBody>
          <a:bodyPr/>
          <a:lstStyle/>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Symmetrical, full, rounded, smooth in all portions, without dumpling, retractions or masses</a:t>
            </a:r>
          </a:p>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Faint, even vascular pattern and striae are noted</a:t>
            </a:r>
          </a:p>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Nipples everted, areola even</a:t>
            </a:r>
          </a:p>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Axillae even color, without masses or rash </a:t>
            </a:r>
            <a:r>
              <a:rPr lang="en-US" altLang="en-US" sz="3200" dirty="0">
                <a:solidFill>
                  <a:schemeClr val="tx1"/>
                </a:solidFill>
                <a:latin typeface="Times New Roman" panose="02020603050405020304" pitchFamily="18" charset="0"/>
                <a:cs typeface="Times New Roman" panose="02020603050405020304" pitchFamily="18" charset="0"/>
                <a:hlinkClick r:id="rId2" tooltip="Visual Aid">
                  <a:extLst>
                    <a:ext uri="{A12FA001-AC4F-418D-AE19-62706E023703}">
                      <ahyp:hlinkClr xmlns:ahyp="http://schemas.microsoft.com/office/drawing/2018/hyperlinkcolor" val="tx"/>
                    </a:ext>
                  </a:extLst>
                </a:hlinkClick>
              </a:rPr>
              <a:t> </a:t>
            </a:r>
            <a:endParaRPr lang="en-US" altLang="en-US" sz="3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452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F35D405-CF19-5696-CC47-C130F63D3E79}"/>
              </a:ext>
            </a:extLst>
          </p:cNvPr>
          <p:cNvSpPr txBox="1"/>
          <p:nvPr/>
        </p:nvSpPr>
        <p:spPr>
          <a:xfrm>
            <a:off x="1430948" y="1006587"/>
            <a:ext cx="8302136" cy="4631524"/>
          </a:xfrm>
          <a:prstGeom prst="rect">
            <a:avLst/>
          </a:prstGeom>
          <a:noFill/>
        </p:spPr>
        <p:txBody>
          <a:bodyPr wrap="square">
            <a:spAutoFit/>
          </a:bodyPr>
          <a:lstStyle/>
          <a:p>
            <a:pPr algn="l">
              <a:lnSpc>
                <a:spcPct val="150000"/>
              </a:lnSpc>
              <a:buNone/>
            </a:pPr>
            <a:r>
              <a:rPr lang="en-US" sz="3200" b="1" dirty="0">
                <a:solidFill>
                  <a:srgbClr val="FF0000"/>
                </a:solidFill>
                <a:latin typeface="Times New Roman" panose="02020603050405020304" pitchFamily="18" charset="0"/>
                <a:cs typeface="Times New Roman" panose="02020603050405020304" pitchFamily="18" charset="0"/>
              </a:rPr>
              <a:t>Equipment Needed:</a:t>
            </a:r>
          </a:p>
          <a:p>
            <a:pPr algn="l">
              <a:lnSpc>
                <a:spcPct val="150000"/>
              </a:lnSpc>
              <a:buNone/>
            </a:pPr>
            <a:r>
              <a:rPr lang="en-US" sz="2800" dirty="0">
                <a:latin typeface="Times New Roman" panose="02020603050405020304" pitchFamily="18" charset="0"/>
                <a:cs typeface="Times New Roman" panose="02020603050405020304" pitchFamily="18" charset="0"/>
              </a:rPr>
              <a:t>The patient must be properly gowned for this examination. All upper body clothing should be removed.</a:t>
            </a:r>
          </a:p>
          <a:p>
            <a:pPr algn="l">
              <a:lnSpc>
                <a:spcPct val="150000"/>
              </a:lnSpc>
              <a:buNone/>
            </a:pPr>
            <a:r>
              <a:rPr lang="en-US" sz="2800" dirty="0">
                <a:latin typeface="Times New Roman" panose="02020603050405020304" pitchFamily="18" charset="0"/>
                <a:cs typeface="Times New Roman" panose="02020603050405020304" pitchFamily="18" charset="0"/>
              </a:rPr>
              <a:t>• The procedure used for self-examination using a mirror for inspection.</a:t>
            </a:r>
          </a:p>
          <a:p>
            <a:pPr algn="l">
              <a:lnSpc>
                <a:spcPct val="150000"/>
              </a:lnSpc>
              <a:buNone/>
            </a:pPr>
            <a:r>
              <a:rPr lang="en-US" sz="2800" dirty="0">
                <a:latin typeface="Times New Roman" panose="02020603050405020304" pitchFamily="18" charset="0"/>
                <a:cs typeface="Times New Roman" panose="02020603050405020304" pitchFamily="18" charset="0"/>
              </a:rPr>
              <a:t>• Use show and tell; use finger pads</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42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EF9DAB-D41D-C0DC-5277-5F345AEBAC5D}"/>
              </a:ext>
            </a:extLst>
          </p:cNvPr>
          <p:cNvSpPr>
            <a:spLocks noGrp="1"/>
          </p:cNvSpPr>
          <p:nvPr>
            <p:ph type="title"/>
          </p:nvPr>
        </p:nvSpPr>
        <p:spPr/>
        <p:txBody>
          <a:bodyPr/>
          <a:lstStyle/>
          <a:p>
            <a:r>
              <a:rPr lang="en-US" altLang="en-US" b="1" dirty="0">
                <a:solidFill>
                  <a:srgbClr val="FF0000"/>
                </a:solidFill>
                <a:latin typeface="Times New Roman" panose="02020603050405020304" pitchFamily="18" charset="0"/>
                <a:cs typeface="Times New Roman" panose="02020603050405020304" pitchFamily="18" charset="0"/>
              </a:rPr>
              <a:t>In palpation the breast should be: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E01C9BD3-A5D1-6BFB-C08C-DD6CD7662F0F}"/>
              </a:ext>
            </a:extLst>
          </p:cNvPr>
          <p:cNvSpPr>
            <a:spLocks noGrp="1"/>
          </p:cNvSpPr>
          <p:nvPr>
            <p:ph idx="1"/>
          </p:nvPr>
        </p:nvSpPr>
        <p:spPr>
          <a:xfrm>
            <a:off x="1529697" y="2556932"/>
            <a:ext cx="8870535" cy="3318936"/>
          </a:xfrm>
        </p:spPr>
        <p:txBody>
          <a:bodyPr/>
          <a:lstStyle/>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Firm and without masses, lumps, local areas with warmth, or tenderness</a:t>
            </a:r>
          </a:p>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Nipples should have no discharges</a:t>
            </a:r>
          </a:p>
          <a:p>
            <a:pPr eaLnBrk="1" hangingPunct="1"/>
            <a:r>
              <a:rPr lang="en-US" altLang="en-US" sz="3200" dirty="0">
                <a:solidFill>
                  <a:schemeClr val="tx1"/>
                </a:solidFill>
                <a:latin typeface="Times New Roman" panose="02020603050405020304" pitchFamily="18" charset="0"/>
                <a:cs typeface="Times New Roman" panose="02020603050405020304" pitchFamily="18" charset="0"/>
              </a:rPr>
              <a:t>Axillae should be smooth and node are nonpalpable</a:t>
            </a:r>
          </a:p>
          <a:p>
            <a:endParaRPr lang="en-US" dirty="0"/>
          </a:p>
        </p:txBody>
      </p:sp>
    </p:spTree>
    <p:extLst>
      <p:ext uri="{BB962C8B-B14F-4D97-AF65-F5344CB8AC3E}">
        <p14:creationId xmlns:p14="http://schemas.microsoft.com/office/powerpoint/2010/main" val="25233283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820</TotalTime>
  <Words>528</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vt:lpstr>
      <vt:lpstr>Organic</vt:lpstr>
      <vt:lpstr>Breast Self Examination</vt:lpstr>
      <vt:lpstr>PowerPoint Presentation</vt:lpstr>
      <vt:lpstr>PowerPoint Presentation</vt:lpstr>
      <vt:lpstr>PowerPoint Presentation</vt:lpstr>
      <vt:lpstr>PowerPoint Presentation</vt:lpstr>
      <vt:lpstr>Physical assessment findings in a healthy adult</vt:lpstr>
      <vt:lpstr>By inspection the breast should be:</vt:lpstr>
      <vt:lpstr>PowerPoint Presentation</vt:lpstr>
      <vt:lpstr>In palpation the breast should be:</vt:lpstr>
      <vt:lpstr>Steps Breast Self Examination</vt:lpstr>
      <vt:lpstr>PowerPoint Presentation</vt:lpstr>
      <vt:lpstr>PowerPoint Presentation</vt:lpstr>
      <vt:lpstr>Step 3</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Examination</dc:title>
  <dc:creator>DR.Ahmed Saker 2o1O</dc:creator>
  <cp:lastModifiedBy>Hailah Malik</cp:lastModifiedBy>
  <cp:revision>44</cp:revision>
  <dcterms:created xsi:type="dcterms:W3CDTF">2020-12-23T17:38:39Z</dcterms:created>
  <dcterms:modified xsi:type="dcterms:W3CDTF">2023-12-01T19:08:04Z</dcterms:modified>
</cp:coreProperties>
</file>